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9" r:id="rId23"/>
    <p:sldId id="290" r:id="rId24"/>
    <p:sldId id="29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Беларускія народныя танцы і гульні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Выканала студэнтка групы БФ-21</a:t>
            </a:r>
          </a:p>
          <a:p>
            <a:r>
              <a:rPr lang="be-BY" dirty="0" smtClean="0"/>
              <a:t>Цалка Валянціна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3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be-BY" dirty="0" smtClean="0"/>
              <a:t>    Танцавальны карагод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/>
                <a:ea typeface="Times New Roman"/>
              </a:rPr>
              <a:t>У </a:t>
            </a:r>
            <a:r>
              <a:rPr lang="ru-RU" sz="2800" b="1" dirty="0" err="1">
                <a:latin typeface="Times New Roman"/>
                <a:ea typeface="Times New Roman"/>
              </a:rPr>
              <a:t>танцавальным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карагодзе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сувязь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паміж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тэкстам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песні</a:t>
            </a:r>
            <a:r>
              <a:rPr lang="ru-RU" sz="2800" dirty="0">
                <a:latin typeface="Times New Roman"/>
                <a:ea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</a:rPr>
              <a:t>танцавальнымі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рухамі</a:t>
            </a:r>
            <a:r>
              <a:rPr lang="ru-RU" sz="2800" dirty="0">
                <a:latin typeface="Times New Roman"/>
                <a:ea typeface="Times New Roman"/>
              </a:rPr>
              <a:t>, як і ў песенным </a:t>
            </a:r>
            <a:r>
              <a:rPr lang="ru-RU" sz="2800" dirty="0" err="1">
                <a:latin typeface="Times New Roman"/>
                <a:ea typeface="Times New Roman"/>
              </a:rPr>
              <a:t>карагодзе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невялікая</a:t>
            </a:r>
            <a:r>
              <a:rPr lang="ru-RU" sz="2800" dirty="0">
                <a:latin typeface="Times New Roman"/>
                <a:ea typeface="Times New Roman"/>
              </a:rPr>
              <a:t>, але на </a:t>
            </a:r>
            <a:r>
              <a:rPr lang="ru-RU" sz="2800" dirty="0" err="1">
                <a:latin typeface="Times New Roman"/>
                <a:ea typeface="Times New Roman"/>
              </a:rPr>
              <a:t>галоўнае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месца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выступае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менавіта</a:t>
            </a:r>
            <a:r>
              <a:rPr lang="ru-RU" sz="2800" dirty="0">
                <a:latin typeface="Times New Roman"/>
                <a:ea typeface="Times New Roman"/>
              </a:rPr>
              <a:t> танец, а песня </a:t>
            </a:r>
            <a:r>
              <a:rPr lang="ru-RU" sz="2800" dirty="0" err="1">
                <a:latin typeface="Times New Roman"/>
                <a:ea typeface="Times New Roman"/>
              </a:rPr>
              <a:t>выконвае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толькі</a:t>
            </a:r>
            <a:r>
              <a:rPr lang="ru-RU" sz="2800" dirty="0">
                <a:latin typeface="Times New Roman"/>
                <a:ea typeface="Times New Roman"/>
              </a:rPr>
              <a:t> ролю </a:t>
            </a:r>
            <a:r>
              <a:rPr lang="ru-RU" sz="2800" dirty="0" err="1">
                <a:latin typeface="Times New Roman"/>
                <a:ea typeface="Times New Roman"/>
              </a:rPr>
              <a:t>музычнага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</a:rPr>
              <a:t>суправаджэння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be-BY" dirty="0" smtClean="0"/>
              <a:t>               кадрылі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344"/>
            <a:ext cx="3520440" cy="50158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Кадрылі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ў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сваёй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аснове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маюць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замежнае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паходжанне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Яны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прыйшлі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на Беларусь у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сярэдзіне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XIX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стагоддзя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Этнографы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канца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XIX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стагоддзя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адзначалі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што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ці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ледзь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не кожная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вёска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мае сваю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кадрылю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Гэта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адбілася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ў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назвах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танцаў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Турэйская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Воранаўская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Лядкоўская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Смаргонская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Ляхаўская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 і г.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д.У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розных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рэгіёнах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Беларусі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зафіксавана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шмат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разнавіднасцяў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кадрыляў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тоўстыя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кадрылі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танцуе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вялікая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колькасць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пар),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тонкія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танцуе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мала пар),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былі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такія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кадрылі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дзе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танцавалі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40 пар.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Зафіксаваныя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такія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кадрылі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як «Шор,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шэр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шыр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Казачковая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», «Бычок»,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Чыжык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 і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мноства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іншых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45" y="1196752"/>
            <a:ext cx="3379385" cy="4929411"/>
          </a:xfrm>
        </p:spPr>
      </p:pic>
    </p:spTree>
    <p:extLst>
      <p:ext uri="{BB962C8B-B14F-4D97-AF65-F5344CB8AC3E}">
        <p14:creationId xmlns:p14="http://schemas.microsoft.com/office/powerpoint/2010/main" val="21237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be-BY" dirty="0" smtClean="0"/>
              <a:t>             полька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520440" cy="532859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/>
                <a:ea typeface="Times New Roman"/>
              </a:rPr>
              <a:t>Полька</a:t>
            </a:r>
            <a:r>
              <a:rPr lang="ru-RU" sz="1800" dirty="0">
                <a:latin typeface="Times New Roman"/>
                <a:ea typeface="Times New Roman"/>
              </a:rPr>
              <a:t> — танец </a:t>
            </a:r>
            <a:r>
              <a:rPr lang="ru-RU" sz="1800" dirty="0" err="1">
                <a:latin typeface="Times New Roman"/>
                <a:ea typeface="Times New Roman"/>
              </a:rPr>
              <a:t>чэшскага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паходжання</a:t>
            </a:r>
            <a:r>
              <a:rPr lang="ru-RU" sz="1800" dirty="0">
                <a:latin typeface="Times New Roman"/>
                <a:ea typeface="Times New Roman"/>
              </a:rPr>
              <a:t>. Полька </a:t>
            </a:r>
            <a:r>
              <a:rPr lang="ru-RU" sz="1800" dirty="0" err="1">
                <a:latin typeface="Times New Roman"/>
                <a:ea typeface="Times New Roman"/>
              </a:rPr>
              <a:t>хоць</a:t>
            </a:r>
            <a:r>
              <a:rPr lang="ru-RU" sz="1800" dirty="0">
                <a:latin typeface="Times New Roman"/>
                <a:ea typeface="Times New Roman"/>
              </a:rPr>
              <a:t> і </a:t>
            </a:r>
            <a:r>
              <a:rPr lang="ru-RU" sz="1800" dirty="0" err="1" smtClean="0">
                <a:latin typeface="Times New Roman"/>
                <a:ea typeface="Times New Roman"/>
              </a:rPr>
              <a:t>з’яўляецца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запазычаным</a:t>
            </a:r>
            <a:r>
              <a:rPr lang="ru-RU" sz="1800" dirty="0">
                <a:latin typeface="Times New Roman"/>
                <a:ea typeface="Times New Roman"/>
              </a:rPr>
              <a:t> танцам</a:t>
            </a:r>
            <a:r>
              <a:rPr lang="ru-RU" sz="1800" dirty="0" smtClean="0">
                <a:latin typeface="Times New Roman"/>
                <a:ea typeface="Times New Roman"/>
              </a:rPr>
              <a:t>, але </a:t>
            </a:r>
            <a:r>
              <a:rPr lang="ru-RU" sz="1800" dirty="0" err="1">
                <a:latin typeface="Times New Roman"/>
                <a:ea typeface="Times New Roman"/>
              </a:rPr>
              <a:t>блізкая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народнай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беларускай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харэаграфіі</a:t>
            </a:r>
            <a:r>
              <a:rPr lang="ru-RU" sz="1800" dirty="0">
                <a:latin typeface="Times New Roman"/>
                <a:ea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</a:rPr>
              <a:t>яна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моцна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трансфармавалася</a:t>
            </a:r>
            <a:r>
              <a:rPr lang="ru-RU" sz="1800" dirty="0">
                <a:latin typeface="Times New Roman"/>
                <a:ea typeface="Times New Roman"/>
              </a:rPr>
              <a:t> ў </a:t>
            </a:r>
            <a:r>
              <a:rPr lang="ru-RU" sz="1800" dirty="0" err="1">
                <a:latin typeface="Times New Roman"/>
                <a:ea typeface="Times New Roman"/>
              </a:rPr>
              <a:t>нацыянальным</a:t>
            </a:r>
            <a:r>
              <a:rPr lang="ru-RU" sz="1800" dirty="0">
                <a:latin typeface="Times New Roman"/>
                <a:ea typeface="Times New Roman"/>
              </a:rPr>
              <a:t> плане </a:t>
            </a:r>
            <a:r>
              <a:rPr lang="ru-RU" sz="1800" dirty="0" err="1">
                <a:latin typeface="Times New Roman"/>
                <a:ea typeface="Times New Roman"/>
              </a:rPr>
              <a:t>пры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гэтым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аказаўшы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моцны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ўплыў</a:t>
            </a:r>
            <a:r>
              <a:rPr lang="ru-RU" sz="1800" dirty="0">
                <a:latin typeface="Times New Roman"/>
                <a:ea typeface="Times New Roman"/>
              </a:rPr>
              <a:t> на </a:t>
            </a:r>
            <a:r>
              <a:rPr lang="ru-RU" sz="1800" dirty="0" err="1">
                <a:latin typeface="Times New Roman"/>
                <a:ea typeface="Times New Roman"/>
              </a:rPr>
              <a:t>іншыя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танцы. </a:t>
            </a:r>
            <a:r>
              <a:rPr lang="ru-RU" sz="1800" dirty="0">
                <a:latin typeface="Times New Roman"/>
                <a:ea typeface="Times New Roman"/>
              </a:rPr>
              <a:t>2/4 </a:t>
            </a:r>
            <a:r>
              <a:rPr lang="ru-RU" sz="1800" dirty="0" err="1">
                <a:latin typeface="Times New Roman"/>
                <a:ea typeface="Times New Roman"/>
              </a:rPr>
              <a:t>памер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полькі</a:t>
            </a:r>
            <a:r>
              <a:rPr lang="ru-RU" sz="1800" dirty="0">
                <a:latin typeface="Times New Roman"/>
                <a:ea typeface="Times New Roman"/>
              </a:rPr>
              <a:t> добра </a:t>
            </a:r>
            <a:r>
              <a:rPr lang="ru-RU" sz="1800" dirty="0" err="1">
                <a:latin typeface="Times New Roman"/>
                <a:ea typeface="Times New Roman"/>
              </a:rPr>
              <a:t>зліўся</a:t>
            </a:r>
            <a:r>
              <a:rPr lang="ru-RU" sz="1800" dirty="0">
                <a:latin typeface="Times New Roman"/>
                <a:ea typeface="Times New Roman"/>
              </a:rPr>
              <a:t> з </a:t>
            </a:r>
            <a:r>
              <a:rPr lang="ru-RU" sz="1800" dirty="0" err="1">
                <a:latin typeface="Times New Roman"/>
                <a:ea typeface="Times New Roman"/>
              </a:rPr>
              <a:t>беларускім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традыцыйным</a:t>
            </a:r>
            <a:r>
              <a:rPr lang="ru-RU" sz="1800" dirty="0">
                <a:latin typeface="Times New Roman"/>
                <a:ea typeface="Times New Roman"/>
              </a:rPr>
              <a:t> танцам, </a:t>
            </a:r>
            <a:r>
              <a:rPr lang="ru-RU" sz="1800" dirty="0" err="1">
                <a:latin typeface="Times New Roman"/>
                <a:ea typeface="Times New Roman"/>
              </a:rPr>
              <a:t>які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меў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аналагічны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</a:rPr>
              <a:t>памер</a:t>
            </a:r>
            <a:r>
              <a:rPr lang="ru-RU" sz="1800" dirty="0" smtClean="0">
                <a:latin typeface="Times New Roman"/>
                <a:ea typeface="Times New Roman"/>
              </a:rPr>
              <a:t>. </a:t>
            </a:r>
            <a:r>
              <a:rPr lang="ru-RU" sz="1800" dirty="0">
                <a:latin typeface="Times New Roman"/>
                <a:ea typeface="Times New Roman"/>
              </a:rPr>
              <a:t>Так, </a:t>
            </a:r>
            <a:r>
              <a:rPr lang="ru-RU" sz="1800" dirty="0" err="1">
                <a:latin typeface="Times New Roman"/>
                <a:ea typeface="Times New Roman"/>
              </a:rPr>
              <a:t>напрыклад</a:t>
            </a:r>
            <a:r>
              <a:rPr lang="ru-RU" sz="1800" dirty="0">
                <a:latin typeface="Times New Roman"/>
                <a:ea typeface="Times New Roman"/>
              </a:rPr>
              <a:t>, «</a:t>
            </a:r>
            <a:r>
              <a:rPr lang="ru-RU" sz="1800" dirty="0" err="1">
                <a:latin typeface="Times New Roman"/>
                <a:ea typeface="Times New Roman"/>
              </a:rPr>
              <a:t>Трасуха</a:t>
            </a:r>
            <a:r>
              <a:rPr lang="ru-RU" sz="1800" dirty="0">
                <a:latin typeface="Times New Roman"/>
                <a:ea typeface="Times New Roman"/>
              </a:rPr>
              <a:t>» </a:t>
            </a:r>
            <a:r>
              <a:rPr lang="ru-RU" sz="1800" dirty="0" err="1" smtClean="0">
                <a:latin typeface="Times New Roman"/>
                <a:ea typeface="Times New Roman"/>
              </a:rPr>
              <a:t>з’яўляецца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сімбіёзам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тыпавога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народнага</a:t>
            </a:r>
            <a:r>
              <a:rPr lang="ru-RU" sz="1800" dirty="0">
                <a:latin typeface="Times New Roman"/>
                <a:ea typeface="Times New Roman"/>
              </a:rPr>
              <a:t> танца, ад </a:t>
            </a:r>
            <a:r>
              <a:rPr lang="ru-RU" sz="1800" dirty="0" err="1">
                <a:latin typeface="Times New Roman"/>
                <a:ea typeface="Times New Roman"/>
              </a:rPr>
              <a:t>якога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яна</a:t>
            </a:r>
            <a:r>
              <a:rPr lang="ru-RU" sz="1800" dirty="0">
                <a:latin typeface="Times New Roman"/>
                <a:ea typeface="Times New Roman"/>
              </a:rPr>
              <a:t> і </a:t>
            </a:r>
            <a:r>
              <a:rPr lang="ru-RU" sz="1800" dirty="0" err="1">
                <a:latin typeface="Times New Roman"/>
                <a:ea typeface="Times New Roman"/>
              </a:rPr>
              <a:t>атрымала</a:t>
            </a:r>
            <a:r>
              <a:rPr lang="ru-RU" sz="1800" dirty="0">
                <a:latin typeface="Times New Roman"/>
                <a:ea typeface="Times New Roman"/>
              </a:rPr>
              <a:t> сваю </a:t>
            </a:r>
            <a:r>
              <a:rPr lang="ru-RU" sz="1800" dirty="0" err="1">
                <a:latin typeface="Times New Roman"/>
                <a:ea typeface="Times New Roman"/>
              </a:rPr>
              <a:t>назву</a:t>
            </a:r>
            <a:r>
              <a:rPr lang="ru-RU" sz="1800" dirty="0">
                <a:latin typeface="Times New Roman"/>
                <a:ea typeface="Times New Roman"/>
              </a:rPr>
              <a:t>, і </a:t>
            </a:r>
            <a:r>
              <a:rPr lang="ru-RU" sz="1800" dirty="0" err="1" smtClean="0">
                <a:latin typeface="Times New Roman"/>
                <a:ea typeface="Times New Roman"/>
              </a:rPr>
              <a:t>полькі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2132857"/>
            <a:ext cx="3359993" cy="2952328"/>
          </a:xfrm>
        </p:spPr>
      </p:pic>
    </p:spTree>
    <p:extLst>
      <p:ext uri="{BB962C8B-B14F-4D97-AF65-F5344CB8AC3E}">
        <p14:creationId xmlns:p14="http://schemas.microsoft.com/office/powerpoint/2010/main" val="2742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Гарадскія бытавыя танцы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err="1">
                <a:latin typeface="Times New Roman" pitchFamily="18" charset="0"/>
                <a:ea typeface="Calibri"/>
                <a:cs typeface="Times New Roman" pitchFamily="18" charset="0"/>
              </a:rPr>
              <a:t>Гарадскія</a:t>
            </a: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бытавыя</a:t>
            </a: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 танцы </a:t>
            </a:r>
            <a:r>
              <a:rPr lang="ru-RU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з’явіліся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ў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канцы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19 —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пачатку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20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стагоддзя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Асноўныя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малюнкі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 — пары ў </a:t>
            </a:r>
            <a:r>
              <a:rPr lang="ru-RU" sz="4000" dirty="0" err="1">
                <a:latin typeface="Times New Roman" pitchFamily="18" charset="0"/>
                <a:ea typeface="Calibri"/>
                <a:cs typeface="Times New Roman" pitchFamily="18" charset="0"/>
              </a:rPr>
              <a:t>калону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, пары па </a:t>
            </a:r>
            <a:r>
              <a:rPr lang="ru-RU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крузе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Вядома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больш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за 100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беларускіх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народных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танцаў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сярод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якіх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Лявоніха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Крыжачок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Юрачка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Мяцеліца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«Кола»,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Галубец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«Бульба»,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Таўкачыкі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Трасуха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» і </a:t>
            </a:r>
            <a:r>
              <a:rPr lang="ru-RU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іншыя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      лявоніха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 err="1">
                <a:latin typeface="Times New Roman"/>
                <a:ea typeface="Calibri"/>
              </a:rPr>
              <a:t>Лявоніха</a:t>
            </a:r>
            <a:r>
              <a:rPr lang="ru-RU" sz="2800" dirty="0">
                <a:latin typeface="Times New Roman"/>
                <a:ea typeface="Calibri"/>
              </a:rPr>
              <a:t> — народны парна-</a:t>
            </a:r>
            <a:r>
              <a:rPr lang="ru-RU" sz="2800" dirty="0" err="1">
                <a:latin typeface="Times New Roman"/>
                <a:ea typeface="Calibri"/>
              </a:rPr>
              <a:t>масавы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беларускі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танец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err="1">
                <a:latin typeface="Times New Roman"/>
                <a:ea typeface="Calibri"/>
              </a:rPr>
              <a:t>які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выконваецца</a:t>
            </a:r>
            <a:r>
              <a:rPr lang="ru-RU" sz="2800" dirty="0">
                <a:latin typeface="Times New Roman"/>
                <a:ea typeface="Calibri"/>
              </a:rPr>
              <a:t> на </a:t>
            </a:r>
            <a:r>
              <a:rPr lang="ru-RU" sz="2800" dirty="0" err="1">
                <a:latin typeface="Times New Roman"/>
                <a:ea typeface="Calibri"/>
              </a:rPr>
              <a:t>мелодыю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аднайменнай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песні</a:t>
            </a:r>
            <a:r>
              <a:rPr lang="ru-RU" sz="2800" dirty="0">
                <a:latin typeface="Times New Roman"/>
                <a:ea typeface="Calibri"/>
              </a:rPr>
              <a:t>, якая </a:t>
            </a:r>
            <a:r>
              <a:rPr lang="ru-RU" sz="2800" dirty="0" err="1">
                <a:latin typeface="Times New Roman"/>
                <a:ea typeface="Calibri"/>
              </a:rPr>
              <a:t>пачынаецца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са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слоў</a:t>
            </a:r>
            <a:r>
              <a:rPr lang="ru-RU" sz="2800" dirty="0">
                <a:latin typeface="Times New Roman"/>
                <a:ea typeface="Calibri"/>
              </a:rPr>
              <a:t> «А </a:t>
            </a:r>
            <a:r>
              <a:rPr lang="ru-RU" sz="2800" dirty="0" err="1">
                <a:latin typeface="Times New Roman"/>
                <a:ea typeface="Calibri"/>
              </a:rPr>
              <a:t>Лявоніху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Лявон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палюбіў</a:t>
            </a:r>
            <a:r>
              <a:rPr lang="ru-RU" sz="2800" dirty="0">
                <a:latin typeface="Times New Roman"/>
                <a:ea typeface="Calibri"/>
              </a:rPr>
              <a:t>…». </a:t>
            </a:r>
            <a:r>
              <a:rPr lang="ru-RU" sz="2800" dirty="0" err="1">
                <a:latin typeface="Times New Roman"/>
                <a:ea typeface="Calibri"/>
              </a:rPr>
              <a:t>Таксама</a:t>
            </a:r>
            <a:r>
              <a:rPr lang="ru-RU" sz="2800" dirty="0">
                <a:latin typeface="Times New Roman"/>
                <a:ea typeface="Calibri"/>
              </a:rPr>
              <a:t> танец </a:t>
            </a:r>
            <a:r>
              <a:rPr lang="ru-RU" sz="2800" dirty="0" err="1">
                <a:latin typeface="Times New Roman"/>
                <a:ea typeface="Calibri"/>
              </a:rPr>
              <a:t>вядомы</a:t>
            </a:r>
            <a:r>
              <a:rPr lang="ru-RU" sz="2800" dirty="0">
                <a:latin typeface="Times New Roman"/>
                <a:ea typeface="Calibri"/>
              </a:rPr>
              <a:t> ў </a:t>
            </a:r>
            <a:r>
              <a:rPr lang="ru-RU" sz="2800" dirty="0" err="1" smtClean="0">
                <a:latin typeface="Times New Roman"/>
                <a:ea typeface="Calibri"/>
              </a:rPr>
              <a:t>Польшчы</a:t>
            </a:r>
            <a:r>
              <a:rPr lang="ru-RU" sz="2800" dirty="0" smtClean="0">
                <a:latin typeface="Times New Roman"/>
                <a:ea typeface="Calibri"/>
              </a:rPr>
              <a:t>. </a:t>
            </a:r>
            <a:r>
              <a:rPr lang="ru-RU" sz="2800" dirty="0" err="1">
                <a:latin typeface="Times New Roman"/>
                <a:ea typeface="Calibri"/>
              </a:rPr>
              <a:t>Лявоніха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шырока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вядомая</a:t>
            </a:r>
            <a:r>
              <a:rPr lang="ru-RU" sz="2800" dirty="0">
                <a:latin typeface="Times New Roman"/>
                <a:ea typeface="Calibri"/>
              </a:rPr>
              <a:t> па </a:t>
            </a:r>
            <a:r>
              <a:rPr lang="ru-RU" sz="2800" dirty="0" err="1">
                <a:latin typeface="Times New Roman"/>
                <a:ea typeface="Calibri"/>
              </a:rPr>
              <a:t>ўсёй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Беларусі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032448" cy="3456384"/>
          </a:xfrm>
        </p:spPr>
      </p:pic>
    </p:spTree>
    <p:extLst>
      <p:ext uri="{BB962C8B-B14F-4D97-AF65-F5344CB8AC3E}">
        <p14:creationId xmlns:p14="http://schemas.microsoft.com/office/powerpoint/2010/main" val="17571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be-BY" dirty="0" smtClean="0"/>
              <a:t>              Крыжачок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726755" cy="345638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Крыжачок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Паўлючок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Крыжык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Крыж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Антошка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арнаментальны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парна-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масавы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беларускі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народны танец.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Крыжачок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вядомы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таксама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і ў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Польшчы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што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тлумачыцца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тэрытарыяльнай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блізкасцю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суседствам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двух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народаў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be-BY" dirty="0" smtClean="0"/>
              <a:t>              мяцеліца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/>
                <a:ea typeface="Times New Roman"/>
              </a:rPr>
              <a:t>Мяцеліца</a:t>
            </a:r>
            <a:r>
              <a:rPr lang="ru-RU" sz="2800" dirty="0">
                <a:latin typeface="Times New Roman"/>
                <a:ea typeface="Times New Roman"/>
              </a:rPr>
              <a:t> — </a:t>
            </a:r>
            <a:r>
              <a:rPr lang="ru-RU" sz="2800" dirty="0" err="1">
                <a:latin typeface="Times New Roman"/>
                <a:ea typeface="Times New Roman"/>
              </a:rPr>
              <a:t>старажытны</a:t>
            </a:r>
            <a:r>
              <a:rPr lang="ru-RU" sz="2800" dirty="0">
                <a:latin typeface="Times New Roman"/>
                <a:ea typeface="Times New Roman"/>
              </a:rPr>
              <a:t> народны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беларускі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танец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рускі</a:t>
            </a:r>
            <a:r>
              <a:rPr lang="ru-RU" sz="2800" dirty="0">
                <a:latin typeface="Times New Roman"/>
                <a:ea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</a:rPr>
              <a:t>ўкраінскі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гульнявы</a:t>
            </a:r>
            <a:r>
              <a:rPr lang="ru-RU" sz="2800" dirty="0">
                <a:latin typeface="Times New Roman"/>
                <a:ea typeface="Times New Roman"/>
              </a:rPr>
              <a:t> танец з </a:t>
            </a:r>
            <a:r>
              <a:rPr lang="ru-RU" sz="2800" dirty="0" err="1">
                <a:latin typeface="Times New Roman"/>
                <a:ea typeface="Times New Roman"/>
              </a:rPr>
              <a:t>хуткай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зменай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фігур</a:t>
            </a:r>
            <a:r>
              <a:rPr lang="ru-RU" sz="2800" dirty="0">
                <a:latin typeface="Times New Roman"/>
                <a:ea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</a:rPr>
              <a:t>шматстайнымі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кружэннямі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якія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нагадваюць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</a:rPr>
              <a:t>мяцеліцу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Мяцеліца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— танец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зімовых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гулянняў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моладзі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звычайна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ўладкоўваўся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 свята на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сельскай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плошчы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або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замёрзлай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сажалцы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be-BY" dirty="0" smtClean="0"/>
              <a:t>                   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Кола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таксама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Кружкі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Кругавая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Круцёлка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Крутак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Круганы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Кружок, Кулечка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арнаментальны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беларускі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народны танец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хараводнага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тыпу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які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часта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выконваўся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Купалле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меў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распаўсюджанне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па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ўсёй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Беларусі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Падобны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танец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існуе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украінцаў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палякаў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сербаў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балгараў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іншых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славянскіх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народаў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якія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насяляюць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Балканскі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паўвостраў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вобласці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поўнач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ад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яго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У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балгараў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называецца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Хоро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», у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румынаў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— «Хора» і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Сырба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Характэрна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пабудова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ланцугом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самкнёным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або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разамкнёным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кругам.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Выконваецца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суправаджэнні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народных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інструментаў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часам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спеваў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Музыка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адрозніваецца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разнастайнасцю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памераў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Існуюць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варыянты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хуткага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павольнага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тэмпу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7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          галубец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Calibri"/>
                <a:ea typeface="Calibri"/>
                <a:cs typeface="Times New Roman"/>
              </a:rPr>
              <a:t>Галубец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 —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хуткі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беларускі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народны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танец,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роднасны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рускім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і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ўкраінскім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узорам.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Памер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 — 3/4.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Характэрны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рух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 —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падбіўка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адной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нагой другой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нагі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з ударам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абцаса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аб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абцас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(«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галубец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»).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Назва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магчыма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паходзіць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ад слова «голуб»,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бо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танцор,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адлюстроўваючы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закаханага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пераймаў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паводзіны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буркуючага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голуба,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абыходзячы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дзяўчыну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з розных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бакоў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кругамі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Галубец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танцавалі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валачобнікі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7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Бела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рускі народны танец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склаўся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працягу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фарміравання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народа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культуры.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некаторай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агульнасці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рускім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краінскім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народнымі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танцамі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адрозніваецца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сфарміраванасцю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самабытнасцю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Гістарычныя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ўмовы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развіцця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народа,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пастаянная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барацьба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захаванне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сваіх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нацыянальных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прывялі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беларускім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фальклоры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наогул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ў танцы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прыватнасці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захаваліся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старажытныя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архаічныя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рысы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робіць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вывучэнне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харэаграфіі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разумення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вытокаў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60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be-BY" dirty="0" smtClean="0"/>
              <a:t>               бульба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" y="1412776"/>
            <a:ext cx="3238500" cy="4503043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Бульба</a:t>
            </a:r>
            <a:r>
              <a:rPr lang="ru-RU" dirty="0">
                <a:latin typeface="Calibri"/>
                <a:ea typeface="Calibri"/>
                <a:cs typeface="Times New Roman"/>
              </a:rPr>
              <a:t> —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беларускі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сцэнічны</a:t>
            </a:r>
            <a:r>
              <a:rPr lang="ru-RU" dirty="0">
                <a:latin typeface="Calibri"/>
                <a:ea typeface="Calibri"/>
                <a:cs typeface="Times New Roman"/>
              </a:rPr>
              <a:t> танец.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          трасуха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latin typeface="Times New Roman" pitchFamily="18" charset="0"/>
                <a:ea typeface="Calibri"/>
                <a:cs typeface="Times New Roman" pitchFamily="18" charset="0"/>
              </a:rPr>
              <a:t>Трасуха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e-BY" sz="36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старадаўні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беларускі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народны танец,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, на думку К.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Галяйзоўскага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з</a:t>
            </a:r>
            <a:r>
              <a:rPr lang="be-BY" sz="3600" dirty="0">
                <a:latin typeface="Times New Roman" pitchFamily="18" charset="0"/>
                <a:ea typeface="Calibri"/>
                <a:cs typeface="Times New Roman" pitchFamily="18" charset="0"/>
              </a:rPr>
              <a:t>’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яўляўся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правобразам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полькі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 smtClean="0"/>
              <a:t>«Барыня»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e-BY" dirty="0" smtClean="0"/>
              <a:t>«Лявоніха»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521075" cy="39604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268760"/>
            <a:ext cx="3521075" cy="4176463"/>
          </a:xfrm>
        </p:spPr>
      </p:pic>
    </p:spTree>
    <p:extLst>
      <p:ext uri="{BB962C8B-B14F-4D97-AF65-F5344CB8AC3E}">
        <p14:creationId xmlns:p14="http://schemas.microsoft.com/office/powerpoint/2010/main" val="295516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 smtClean="0"/>
              <a:t>«Ночка»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73216"/>
            <a:ext cx="3520440" cy="951384"/>
          </a:xfrm>
        </p:spPr>
        <p:txBody>
          <a:bodyPr/>
          <a:lstStyle/>
          <a:p>
            <a:r>
              <a:rPr lang="be-BY" dirty="0" smtClean="0"/>
              <a:t>«Матлёт»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56384" cy="4032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3521075" cy="3026484"/>
          </a:xfrm>
        </p:spPr>
      </p:pic>
    </p:spTree>
    <p:extLst>
      <p:ext uri="{BB962C8B-B14F-4D97-AF65-F5344CB8AC3E}">
        <p14:creationId xmlns:p14="http://schemas.microsoft.com/office/powerpoint/2010/main" val="174235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3520440" cy="879376"/>
          </a:xfrm>
        </p:spPr>
        <p:txBody>
          <a:bodyPr/>
          <a:lstStyle/>
          <a:p>
            <a:r>
              <a:rPr lang="be-BY" dirty="0" smtClean="0"/>
              <a:t>«Полька-верацянка»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01208"/>
            <a:ext cx="3520440" cy="1023392"/>
          </a:xfrm>
        </p:spPr>
        <p:txBody>
          <a:bodyPr/>
          <a:lstStyle/>
          <a:p>
            <a:r>
              <a:rPr lang="be-BY" dirty="0" smtClean="0"/>
              <a:t>«Барыня»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3"/>
            <a:ext cx="3521075" cy="26664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556793"/>
            <a:ext cx="3521075" cy="3386524"/>
          </a:xfrm>
        </p:spPr>
      </p:pic>
    </p:spTree>
    <p:extLst>
      <p:ext uri="{BB962C8B-B14F-4D97-AF65-F5344CB8AC3E}">
        <p14:creationId xmlns:p14="http://schemas.microsoft.com/office/powerpoint/2010/main" val="331284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44824"/>
            <a:ext cx="7242048" cy="720080"/>
          </a:xfrm>
        </p:spPr>
        <p:txBody>
          <a:bodyPr>
            <a:noAutofit/>
          </a:bodyPr>
          <a:lstStyle/>
          <a:p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Народныя беларускія гульні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be-BY" dirty="0" smtClean="0"/>
              <a:t>                   «гусі»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Гусі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зіцячая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якая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развівае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спрыт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лоўкасць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Гусіная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матка» ў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полі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або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лаўцы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кліча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«гусей» (за 20—25 м):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да дому!».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хорам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пытаюцца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 «А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што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дома?» –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Піці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есці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але ж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ваўкі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дзесьці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!» – «А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што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рабіць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?».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Адказваюць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ваўкі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»: «Гусей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давіць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!», а матка –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Шэры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белы,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валахаты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уцякайце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ўсе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да хаты !».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Ваўкі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ловяць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«гусей»,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якія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дабеглі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да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маткі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праводзіцца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некалькі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разоў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пакуль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будуць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злоўлены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ўсе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          «каршун»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стаяць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адзін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адным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трымаючыся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пояс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папярэдняга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Мэта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аднаго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стаіць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насупраць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перад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гэтым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шэрагам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схапіць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апошняга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be-BY" dirty="0" smtClean="0"/>
              <a:t>«Золата» (Скута, кругавы).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Золата</a:t>
            </a:r>
            <a:r>
              <a:rPr lang="ru-RU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Скута</a:t>
            </a:r>
            <a:r>
              <a:rPr lang="ru-RU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Кругавы</a:t>
            </a:r>
            <a:r>
              <a:rPr lang="ru-RU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sz="28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iнш</a:t>
            </a:r>
            <a:r>
              <a:rPr lang="ru-RU" sz="2800" b="1" dirty="0" smtClean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.)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Iснуе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шмат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варыянтаў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Асноўнае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iх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iмiтацыя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уяўляецца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што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вядучы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(«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раздатчык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»)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кладзе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працягнутыя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складзеныя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далонi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гульцоў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якi-небудзь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прадмет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кальцо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цукерку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манету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вугалёк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г.д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.).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Адгадчык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павiнен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адгадаць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чыiх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руках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знаходзiцца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прадмет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be-BY" dirty="0" smtClean="0"/>
              <a:t>«Арэхі» (Цот ці лішка?)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Арэхi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або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як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называлi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Цот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цi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лiшка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?»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калядныя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вечары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Адзiн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гульцоў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браў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жменю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арэхаў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пытаўся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другога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цотная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цi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няцотная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колькасць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арэхаў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называўся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правiльны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лiк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дык той,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хто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адгадаў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яго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атрымлiваў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гэтыя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арэхi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 не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то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абавязаны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быў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вярнуць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столькi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арэхаў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колькi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было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руцэ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2952328"/>
          </a:xfrm>
        </p:spPr>
        <p:txBody>
          <a:bodyPr>
            <a:no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Традыцыйна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беларускія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танцы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дзеляць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групы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ілюстрацыйна-выяўленчыя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гульнявыя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арнаментальныя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be-BY" dirty="0" smtClean="0"/>
              <a:t>   «У мядзведзя на бару»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«У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мядзведзя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на бару»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—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беларуская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народная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Сярод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удзельнiкаў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выбiраецца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мядзведзь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Астатнiя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iмiтуюць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збiранне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грыбоў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ягад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спяваюць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песню: «У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мядзведзя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бару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грыбы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ягады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бяру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Мядзведзь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рычыць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на нас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глядзiць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».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Мядзведзь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бегае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дзецьмi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пакуль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усiх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пераловiць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Першы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схоплены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становiцца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мядзведзем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працягваецца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спачатку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be-BY" dirty="0" smtClean="0"/>
              <a:t>               «Баяры»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ўдзельнiкi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падзяляюцца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два рады, хлопцы («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баяры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») 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дзяўчаты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(«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цароўны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»)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супрацьлеглых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баках.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Узяўшыся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рукi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радах,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падыходзяць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чарзе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адзін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аднаго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спяваюць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0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e-BY" dirty="0" smtClean="0"/>
              <a:t>        «Кошка і мышка»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лічылцы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выбіраюць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кошку і мышку. Усе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астатнія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узяўшыся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становяцца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круг. Круг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размыкаюць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у двух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месцах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утвараючы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вароты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Мышка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знаходзіцца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крузе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а кошка — па-за кругам.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сігнале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кошка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імкнецца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злавіць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мышку. Кошка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можа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трапіць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у круг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толькі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праз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вароты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Мышка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бегае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хоча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пралазіць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рукамі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дзяцей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кошка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зловіць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мышку,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мяняюцца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ролямі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85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    «Замарожаныя»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выбіраюць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Дзеда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Мароза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лічылцы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Мароз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Мароз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Бабу снежную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прынёс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Баба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баба,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снегавуха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Не хапай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мяне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вуха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! 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разбягаюцца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пляцоўцы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Мароз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бяжыць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імі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імкнецца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дакрануцца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каго-небудзь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рукой,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замарозіць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Замарожаны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павінен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спыніцца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расставіць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бакі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заканчваецца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будуць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замарожаны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ўсе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Затым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выбіраюць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новага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Дзеда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Мароза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пачынаюць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гульню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спачатку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be-BY" dirty="0" smtClean="0"/>
              <a:t>            «гарлачык»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Дзеці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сядзяць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крузе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кукішках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гэта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гарлачыкі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кру­зе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ходзіць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пакупнік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Спыніўшыся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каля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каго-небудзь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ён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пытаецца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Колькі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каштуе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гарлачык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Дзіця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адказвае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гарлачык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гэты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Дай нам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зусім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крышку: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Каб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ніколі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хварэць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Маннай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кашы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лыжку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Пасля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гэтых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слоў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дзіця-гарлачык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паднімаецца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ногі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бяжыць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крузе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адным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напрамку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а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пакупнік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насустрач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яму.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Кожны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імкнецца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заняць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свабоднае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месца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Той,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хто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спазняецца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становіцца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пакупніком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be-BY" dirty="0" smtClean="0"/>
              <a:t>             «Агароднік»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7239000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Кожны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дзяцей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называе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сябе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якой-небудзь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агароднінай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рэпай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рэдзькай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цыбуляй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морквай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радыскай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г.д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.)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становіцца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ў круг.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Адзін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дзяцей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выбіраецца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агароднікам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Ён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выходзіць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сярэдзіну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круга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стукае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палкай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аб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зямлю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пытаюцца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там?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Агароднік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Чаго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прыйшоў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Рэпу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ўзяць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Пасля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такога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адказу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ўсе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вядуць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карагод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спяваюць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Зверху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рэпа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зялёная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сярэдзіне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тоўстая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канцу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вострая.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Хавае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хвост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сябе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падыдзе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Усялякі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віхор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возьме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Агароднік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павінен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адгадаць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дзяцей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назваў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сябе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рэпай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ён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адгадае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рэпа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ўцякае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інакш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агароднік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зловіць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павядзе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ў свой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агарод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93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    ДЗЯКУЙ за Ўвагу!!!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344816" cy="5040560"/>
          </a:xfrm>
        </p:spPr>
      </p:pic>
    </p:spTree>
    <p:extLst>
      <p:ext uri="{BB962C8B-B14F-4D97-AF65-F5344CB8AC3E}">
        <p14:creationId xmlns:p14="http://schemas.microsoft.com/office/powerpoint/2010/main" val="227217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у </a:t>
            </a:r>
            <a:r>
              <a:rPr lang="ru-RU" i="1" dirty="0" err="1"/>
              <a:t>ілюстрацыйна-выяўленчых</a:t>
            </a:r>
            <a:r>
              <a:rPr lang="ru-RU" dirty="0"/>
              <a:t> танцах («</a:t>
            </a:r>
            <a:r>
              <a:rPr lang="ru-RU" dirty="0" err="1"/>
              <a:t>Мяцеліца</a:t>
            </a:r>
            <a:r>
              <a:rPr lang="ru-RU" dirty="0"/>
              <a:t>», «Верабей», «</a:t>
            </a:r>
            <a:r>
              <a:rPr lang="ru-RU" dirty="0" err="1"/>
              <a:t>Каза</a:t>
            </a:r>
            <a:r>
              <a:rPr lang="ru-RU" dirty="0"/>
              <a:t>», «</a:t>
            </a:r>
            <a:r>
              <a:rPr lang="ru-RU" dirty="0" err="1"/>
              <a:t>Лянок</a:t>
            </a:r>
            <a:r>
              <a:rPr lang="ru-RU" dirty="0"/>
              <a:t>», «</a:t>
            </a:r>
            <a:r>
              <a:rPr lang="ru-RU" dirty="0" err="1"/>
              <a:t>Таўкачыкі</a:t>
            </a:r>
            <a:r>
              <a:rPr lang="ru-RU" dirty="0"/>
              <a:t>») самую важную ролю </a:t>
            </a:r>
            <a:r>
              <a:rPr lang="ru-RU" dirty="0" err="1"/>
              <a:t>адыгрывае</a:t>
            </a:r>
            <a:r>
              <a:rPr lang="ru-RU" dirty="0"/>
              <a:t> </a:t>
            </a:r>
            <a:r>
              <a:rPr lang="ru-RU" dirty="0" err="1"/>
              <a:t>драматычнае</a:t>
            </a:r>
            <a:r>
              <a:rPr lang="ru-RU" dirty="0"/>
              <a:t> </a:t>
            </a:r>
            <a:r>
              <a:rPr lang="ru-RU" dirty="0" err="1"/>
              <a:t>мастацтва</a:t>
            </a:r>
            <a:r>
              <a:rPr lang="ru-RU" dirty="0"/>
              <a:t> </a:t>
            </a:r>
            <a:r>
              <a:rPr lang="ru-RU" dirty="0" err="1"/>
              <a:t>салістаў</a:t>
            </a:r>
            <a:r>
              <a:rPr lang="ru-RU" dirty="0"/>
              <a:t>, танцы </a:t>
            </a:r>
            <a:r>
              <a:rPr lang="ru-RU" dirty="0" err="1"/>
              <a:t>багатыя</a:t>
            </a:r>
            <a:r>
              <a:rPr lang="ru-RU" dirty="0"/>
              <a:t> </a:t>
            </a:r>
            <a:r>
              <a:rPr lang="ru-RU" dirty="0" err="1"/>
              <a:t>жэстамі</a:t>
            </a:r>
            <a:r>
              <a:rPr lang="ru-RU" dirty="0"/>
              <a:t>, </a:t>
            </a:r>
            <a:r>
              <a:rPr lang="ru-RU" dirty="0" err="1" smtClean="0"/>
              <a:t>мімікай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у </a:t>
            </a:r>
            <a:r>
              <a:rPr lang="ru-RU" i="1" dirty="0" err="1"/>
              <a:t>гульнявых</a:t>
            </a:r>
            <a:r>
              <a:rPr lang="ru-RU" dirty="0"/>
              <a:t> танцах («</a:t>
            </a:r>
            <a:r>
              <a:rPr lang="ru-RU" dirty="0" err="1"/>
              <a:t>Джыгун</a:t>
            </a:r>
            <a:r>
              <a:rPr lang="ru-RU" dirty="0"/>
              <a:t>», «</a:t>
            </a:r>
            <a:r>
              <a:rPr lang="ru-RU" dirty="0" err="1"/>
              <a:t>Магера</a:t>
            </a:r>
            <a:r>
              <a:rPr lang="ru-RU" dirty="0"/>
              <a:t>», «</a:t>
            </a:r>
            <a:r>
              <a:rPr lang="ru-RU" dirty="0" err="1"/>
              <a:t>Рэпка</a:t>
            </a:r>
            <a:r>
              <a:rPr lang="ru-RU" dirty="0"/>
              <a:t>», «</a:t>
            </a:r>
            <a:r>
              <a:rPr lang="ru-RU" dirty="0" err="1"/>
              <a:t>Панначка</a:t>
            </a:r>
            <a:r>
              <a:rPr lang="ru-RU" dirty="0"/>
              <a:t>», «</a:t>
            </a:r>
            <a:r>
              <a:rPr lang="ru-RU" dirty="0" err="1"/>
              <a:t>Ланцуг</a:t>
            </a:r>
            <a:r>
              <a:rPr lang="ru-RU" dirty="0"/>
              <a:t>») танцоры </a:t>
            </a:r>
            <a:r>
              <a:rPr lang="ru-RU" dirty="0" err="1"/>
              <a:t>ловяць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аднаго</a:t>
            </a:r>
            <a:r>
              <a:rPr lang="ru-RU" dirty="0"/>
              <a:t>, </a:t>
            </a:r>
            <a:r>
              <a:rPr lang="ru-RU" dirty="0" err="1"/>
              <a:t>выконваюць</a:t>
            </a:r>
            <a:r>
              <a:rPr lang="ru-RU" dirty="0"/>
              <a:t> </a:t>
            </a:r>
            <a:r>
              <a:rPr lang="ru-RU" dirty="0" err="1"/>
              <a:t>нейкія</a:t>
            </a:r>
            <a:r>
              <a:rPr lang="ru-RU" dirty="0"/>
              <a:t> </a:t>
            </a:r>
            <a:r>
              <a:rPr lang="ru-RU" dirty="0" err="1"/>
              <a:t>заданні</a:t>
            </a:r>
            <a:r>
              <a:rPr lang="ru-RU" dirty="0"/>
              <a:t>, партнёры часта </a:t>
            </a:r>
            <a:r>
              <a:rPr lang="ru-RU" dirty="0" err="1" smtClean="0"/>
              <a:t>мяняюцца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i="1" dirty="0" err="1"/>
              <a:t>арнаментальных</a:t>
            </a:r>
            <a:r>
              <a:rPr lang="ru-RU" dirty="0"/>
              <a:t> танцах («</a:t>
            </a:r>
            <a:r>
              <a:rPr lang="ru-RU" dirty="0" err="1"/>
              <a:t>Крыжачок</a:t>
            </a:r>
            <a:r>
              <a:rPr lang="ru-RU" dirty="0"/>
              <a:t>», «Кола», «Траян», «</a:t>
            </a:r>
            <a:r>
              <a:rPr lang="ru-RU" dirty="0" err="1"/>
              <a:t>Крутуха</a:t>
            </a:r>
            <a:r>
              <a:rPr lang="ru-RU" dirty="0"/>
              <a:t>») </a:t>
            </a:r>
            <a:r>
              <a:rPr lang="ru-RU" dirty="0" err="1"/>
              <a:t>асновай</a:t>
            </a:r>
            <a:r>
              <a:rPr lang="ru-RU" dirty="0"/>
              <a:t> </a:t>
            </a:r>
            <a:r>
              <a:rPr lang="ru-RU" dirty="0" err="1"/>
              <a:t>харэаграфічнай</a:t>
            </a:r>
            <a:r>
              <a:rPr lang="ru-RU" dirty="0"/>
              <a:t> </a:t>
            </a:r>
            <a:r>
              <a:rPr lang="ru-RU" dirty="0" err="1"/>
              <a:t>кампазіцыі</a:t>
            </a:r>
            <a:r>
              <a:rPr lang="ru-RU" dirty="0"/>
              <a:t> </a:t>
            </a:r>
            <a:r>
              <a:rPr lang="ru-RU" dirty="0" err="1"/>
              <a:t>з'яўляецца</a:t>
            </a:r>
            <a:r>
              <a:rPr lang="ru-RU" dirty="0"/>
              <a:t> </a:t>
            </a:r>
            <a:r>
              <a:rPr lang="ru-RU" dirty="0" err="1"/>
              <a:t>пэўная</a:t>
            </a:r>
            <a:r>
              <a:rPr lang="ru-RU" dirty="0"/>
              <a:t> </a:t>
            </a:r>
            <a:r>
              <a:rPr lang="ru-RU" dirty="0" err="1"/>
              <a:t>геаметрычная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, </a:t>
            </a:r>
            <a:r>
              <a:rPr lang="ru-RU" dirty="0" err="1"/>
              <a:t>якую</a:t>
            </a:r>
            <a:r>
              <a:rPr lang="ru-RU" dirty="0"/>
              <a:t> часта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вызначыць</a:t>
            </a:r>
            <a:r>
              <a:rPr lang="ru-RU" dirty="0"/>
              <a:t> ужо з </a:t>
            </a:r>
            <a:r>
              <a:rPr lang="ru-RU" dirty="0" err="1"/>
              <a:t>назвы</a:t>
            </a:r>
            <a:r>
              <a:rPr lang="ru-RU" dirty="0"/>
              <a:t> </a:t>
            </a:r>
            <a:r>
              <a:rPr lang="ru-RU" dirty="0" err="1" smtClean="0"/>
              <a:t>песні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4898944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Згодна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структурным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прынцыпам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класіфікацыі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харэаграфічнага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фальклору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вылучаюць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наступныя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жанры: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карагоды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традыцыйныя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танцы,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кадрылі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полькі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гарадскія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бытавыя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танцы</a:t>
            </a:r>
            <a:r>
              <a:rPr lang="ru-RU" sz="4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39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be-BY" dirty="0" smtClean="0"/>
              <a:t>               Карагод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521075" cy="424847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328592"/>
          </a:xfrm>
        </p:spPr>
        <p:txBody>
          <a:bodyPr>
            <a:normAutofit/>
          </a:bodyPr>
          <a:lstStyle/>
          <a:p>
            <a:r>
              <a:rPr lang="be-BY" sz="1600" b="1" dirty="0">
                <a:latin typeface="Times New Roman"/>
                <a:ea typeface="Times New Roman"/>
              </a:rPr>
              <a:t>Карагод</a:t>
            </a:r>
            <a:r>
              <a:rPr lang="ru-RU" sz="1600" dirty="0">
                <a:latin typeface="Times New Roman"/>
                <a:ea typeface="Times New Roman"/>
              </a:rPr>
              <a:t>— </a:t>
            </a:r>
            <a:r>
              <a:rPr lang="ru-RU" sz="1600" dirty="0" err="1">
                <a:latin typeface="Times New Roman"/>
                <a:ea typeface="Times New Roman"/>
              </a:rPr>
              <a:t>найбольш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старажытная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форма </a:t>
            </a:r>
            <a:r>
              <a:rPr lang="ru-RU" sz="1600" dirty="0" err="1" smtClean="0">
                <a:latin typeface="Times New Roman"/>
                <a:ea typeface="Times New Roman"/>
              </a:rPr>
              <a:t>народнага</a:t>
            </a:r>
            <a:r>
              <a:rPr lang="ru-RU" sz="1600" dirty="0" smtClean="0">
                <a:latin typeface="Times New Roman"/>
                <a:ea typeface="Times New Roman"/>
              </a:rPr>
              <a:t> танца. </a:t>
            </a:r>
            <a:r>
              <a:rPr lang="ru-RU" sz="1600" dirty="0" err="1">
                <a:latin typeface="Times New Roman"/>
                <a:ea typeface="Times New Roman"/>
              </a:rPr>
              <a:t>Меркавана</a:t>
            </a:r>
            <a:r>
              <a:rPr lang="ru-RU" sz="1600" dirty="0">
                <a:latin typeface="Times New Roman"/>
                <a:ea typeface="Times New Roman"/>
              </a:rPr>
              <a:t>, з</a:t>
            </a:r>
            <a:r>
              <a:rPr lang="be-BY" sz="1600" dirty="0">
                <a:latin typeface="Times New Roman"/>
                <a:ea typeface="Times New Roman"/>
              </a:rPr>
              <a:t>’</a:t>
            </a:r>
            <a:r>
              <a:rPr lang="ru-RU" sz="1600" dirty="0" err="1" smtClean="0">
                <a:latin typeface="Times New Roman"/>
                <a:ea typeface="Times New Roman"/>
              </a:rPr>
              <a:t>явілася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ў </a:t>
            </a:r>
            <a:r>
              <a:rPr lang="ru-RU" sz="1600" dirty="0" err="1">
                <a:latin typeface="Times New Roman"/>
                <a:ea typeface="Times New Roman"/>
              </a:rPr>
              <a:t>канцы</a:t>
            </a:r>
            <a:r>
              <a:rPr lang="ru-RU" sz="1600" dirty="0">
                <a:latin typeface="Times New Roman"/>
                <a:ea typeface="Times New Roman"/>
              </a:rPr>
              <a:t> I </a:t>
            </a:r>
            <a:r>
              <a:rPr lang="ru-RU" sz="1600" dirty="0" err="1">
                <a:latin typeface="Times New Roman"/>
                <a:ea typeface="Times New Roman"/>
              </a:rPr>
              <a:t>тысячагоддзя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нашай</a:t>
            </a:r>
            <a:r>
              <a:rPr lang="ru-RU" sz="1600" dirty="0">
                <a:latin typeface="Times New Roman"/>
                <a:ea typeface="Times New Roman"/>
              </a:rPr>
              <a:t> эры. </a:t>
            </a:r>
            <a:r>
              <a:rPr lang="ru-RU" sz="1600" dirty="0" err="1">
                <a:latin typeface="Times New Roman"/>
                <a:ea typeface="Times New Roman"/>
              </a:rPr>
              <a:t>Карагод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ўяўляе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сабой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трыадзінства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песні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гульнявога</a:t>
            </a:r>
            <a:r>
              <a:rPr lang="ru-RU" sz="1600" dirty="0">
                <a:latin typeface="Times New Roman"/>
                <a:ea typeface="Times New Roman"/>
              </a:rPr>
              <a:t> (</a:t>
            </a:r>
            <a:r>
              <a:rPr lang="ru-RU" sz="1600" dirty="0" err="1">
                <a:latin typeface="Times New Roman"/>
                <a:ea typeface="Times New Roman"/>
              </a:rPr>
              <a:t>абрадавага</a:t>
            </a:r>
            <a:r>
              <a:rPr lang="ru-RU" sz="1600" dirty="0">
                <a:latin typeface="Times New Roman"/>
                <a:ea typeface="Times New Roman"/>
              </a:rPr>
              <a:t>) </a:t>
            </a:r>
            <a:r>
              <a:rPr lang="ru-RU" sz="1600" dirty="0" err="1">
                <a:latin typeface="Times New Roman"/>
                <a:ea typeface="Times New Roman"/>
              </a:rPr>
              <a:t>дзеяння</a:t>
            </a:r>
            <a:r>
              <a:rPr lang="ru-RU" sz="1600" dirty="0">
                <a:latin typeface="Times New Roman"/>
                <a:ea typeface="Times New Roman"/>
              </a:rPr>
              <a:t> і </a:t>
            </a:r>
            <a:r>
              <a:rPr lang="ru-RU" sz="1600" dirty="0" err="1">
                <a:latin typeface="Times New Roman"/>
                <a:ea typeface="Times New Roman"/>
              </a:rPr>
              <a:t>харэаграфічнага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малюнка</a:t>
            </a:r>
            <a:r>
              <a:rPr lang="ru-RU" sz="1600" dirty="0">
                <a:latin typeface="Times New Roman"/>
                <a:ea typeface="Times New Roman"/>
              </a:rPr>
              <a:t>. Па </a:t>
            </a:r>
            <a:r>
              <a:rPr lang="ru-RU" sz="1600" dirty="0" err="1">
                <a:latin typeface="Times New Roman"/>
                <a:ea typeface="Times New Roman"/>
              </a:rPr>
              <a:t>тэматыцы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беларускія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карагоды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разнастайныя</a:t>
            </a:r>
            <a:r>
              <a:rPr lang="ru-RU" sz="1600" dirty="0">
                <a:latin typeface="Times New Roman"/>
                <a:ea typeface="Times New Roman"/>
              </a:rPr>
              <a:t>: Яны, </a:t>
            </a:r>
            <a:r>
              <a:rPr lang="ru-RU" sz="1600" dirty="0" err="1">
                <a:latin typeface="Times New Roman"/>
                <a:ea typeface="Times New Roman"/>
              </a:rPr>
              <a:t>адлюстроўваюць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працоўную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дзейнасць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сямейны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ўклад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любоўныя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адносіны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народныя</a:t>
            </a:r>
            <a:r>
              <a:rPr lang="ru-RU" sz="1600" dirty="0">
                <a:latin typeface="Times New Roman"/>
                <a:ea typeface="Times New Roman"/>
              </a:rPr>
              <a:t> святы. У </a:t>
            </a:r>
            <a:r>
              <a:rPr lang="ru-RU" sz="1600" dirty="0" err="1">
                <a:latin typeface="Times New Roman"/>
                <a:ea typeface="Times New Roman"/>
              </a:rPr>
              <a:t>карагодах</a:t>
            </a:r>
            <a:r>
              <a:rPr lang="ru-RU" sz="1600" dirty="0">
                <a:latin typeface="Times New Roman"/>
                <a:ea typeface="Times New Roman"/>
              </a:rPr>
              <a:t> народная </a:t>
            </a:r>
            <a:r>
              <a:rPr lang="ru-RU" sz="1600" dirty="0" err="1">
                <a:latin typeface="Times New Roman"/>
                <a:ea typeface="Times New Roman"/>
              </a:rPr>
              <a:t>харэаграфія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паступова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выпрацавала</a:t>
            </a:r>
            <a:r>
              <a:rPr lang="ru-RU" sz="1600" dirty="0">
                <a:latin typeface="Times New Roman"/>
                <a:ea typeface="Times New Roman"/>
              </a:rPr>
              <a:t> свае </a:t>
            </a:r>
            <a:r>
              <a:rPr lang="ru-RU" sz="1600" dirty="0" err="1">
                <a:latin typeface="Times New Roman"/>
                <a:ea typeface="Times New Roman"/>
              </a:rPr>
              <a:t>ўстойлівыя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прыёмы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пэўныя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сродкі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выразнасці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err="1">
                <a:latin typeface="Times New Roman"/>
                <a:ea typeface="Times New Roman"/>
              </a:rPr>
              <a:t>якія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ператварыліся</a:t>
            </a:r>
            <a:r>
              <a:rPr lang="ru-RU" sz="1600" dirty="0">
                <a:latin typeface="Times New Roman"/>
                <a:ea typeface="Times New Roman"/>
              </a:rPr>
              <a:t> ў </a:t>
            </a:r>
            <a:r>
              <a:rPr lang="ru-RU" sz="1600" dirty="0" err="1">
                <a:latin typeface="Times New Roman"/>
                <a:ea typeface="Times New Roman"/>
              </a:rPr>
              <a:t>традыцыйныя</a:t>
            </a:r>
            <a:r>
              <a:rPr lang="ru-RU" sz="1600" dirty="0">
                <a:latin typeface="Times New Roman"/>
                <a:ea typeface="Times New Roman"/>
              </a:rPr>
              <a:t> і </a:t>
            </a:r>
            <a:r>
              <a:rPr lang="ru-RU" sz="1600" dirty="0" err="1">
                <a:latin typeface="Times New Roman"/>
                <a:ea typeface="Times New Roman"/>
              </a:rPr>
              <a:t>фарміравалі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аснову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харэаграфічнай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вобразнасц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32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396044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У </a:t>
            </a:r>
            <a:r>
              <a:rPr lang="ru-RU" sz="3600" dirty="0" err="1">
                <a:latin typeface="Times New Roman"/>
                <a:ea typeface="Times New Roman"/>
              </a:rPr>
              <a:t>залежнасці</a:t>
            </a:r>
            <a:r>
              <a:rPr lang="ru-RU" sz="3600" dirty="0">
                <a:latin typeface="Times New Roman"/>
                <a:ea typeface="Times New Roman"/>
              </a:rPr>
              <a:t> ад </a:t>
            </a:r>
            <a:r>
              <a:rPr lang="ru-RU" sz="3600" dirty="0" err="1">
                <a:latin typeface="Times New Roman"/>
                <a:ea typeface="Times New Roman"/>
              </a:rPr>
              <a:t>сілы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аднаго</a:t>
            </a:r>
            <a:r>
              <a:rPr lang="ru-RU" sz="3600" dirty="0">
                <a:latin typeface="Times New Roman"/>
                <a:ea typeface="Times New Roman"/>
              </a:rPr>
              <a:t> з </a:t>
            </a:r>
            <a:r>
              <a:rPr lang="ru-RU" sz="3600" dirty="0" err="1">
                <a:latin typeface="Times New Roman"/>
                <a:ea typeface="Times New Roman"/>
              </a:rPr>
              <a:t>трох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асноўных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складнікаў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карагоды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дзеляць</a:t>
            </a:r>
            <a:r>
              <a:rPr lang="ru-RU" sz="3600" dirty="0">
                <a:latin typeface="Times New Roman"/>
                <a:ea typeface="Times New Roman"/>
              </a:rPr>
              <a:t> на 3 </a:t>
            </a:r>
            <a:r>
              <a:rPr lang="ru-RU" sz="3600" dirty="0" err="1">
                <a:latin typeface="Times New Roman"/>
                <a:ea typeface="Times New Roman"/>
              </a:rPr>
              <a:t>вялікія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групы</a:t>
            </a:r>
            <a:r>
              <a:rPr lang="ru-RU" sz="3600" dirty="0">
                <a:latin typeface="Times New Roman"/>
                <a:ea typeface="Times New Roman"/>
              </a:rPr>
              <a:t>: </a:t>
            </a:r>
            <a:r>
              <a:rPr lang="ru-RU" sz="3600" dirty="0" err="1">
                <a:latin typeface="Times New Roman"/>
                <a:ea typeface="Times New Roman"/>
              </a:rPr>
              <a:t>карагодныя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песні</a:t>
            </a:r>
            <a:r>
              <a:rPr lang="ru-RU" sz="3600" dirty="0">
                <a:latin typeface="Times New Roman"/>
                <a:ea typeface="Times New Roman"/>
              </a:rPr>
              <a:t>, </a:t>
            </a:r>
            <a:r>
              <a:rPr lang="ru-RU" sz="3600" dirty="0" err="1">
                <a:latin typeface="Times New Roman"/>
                <a:ea typeface="Times New Roman"/>
              </a:rPr>
              <a:t>гульнявыя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карагоды</a:t>
            </a:r>
            <a:r>
              <a:rPr lang="ru-RU" sz="3600" dirty="0">
                <a:latin typeface="Times New Roman"/>
                <a:ea typeface="Times New Roman"/>
              </a:rPr>
              <a:t> і </a:t>
            </a:r>
            <a:r>
              <a:rPr lang="ru-RU" sz="3600" dirty="0" err="1">
                <a:latin typeface="Times New Roman"/>
                <a:ea typeface="Times New Roman"/>
              </a:rPr>
              <a:t>танцавальныя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карагоды</a:t>
            </a:r>
            <a:r>
              <a:rPr lang="ru-RU" sz="3600" dirty="0">
                <a:latin typeface="Times New Roman"/>
                <a:ea typeface="Times New Roman"/>
              </a:rPr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85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806"/>
          </a:xfrm>
        </p:spPr>
        <p:txBody>
          <a:bodyPr/>
          <a:lstStyle/>
          <a:p>
            <a:r>
              <a:rPr lang="be-BY" dirty="0" smtClean="0"/>
              <a:t>    Песенныя Карагоды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Песенныя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карагоды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простую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харэаграфічную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структуру, з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фігур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асноўнымі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з’яўляюцца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кола,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лінія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змейка,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вароты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калона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Крокі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таксама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простыя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пераступы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крокі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прыпаданнем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крок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прыстаўкай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Як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правіла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адпаведнасць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тэксту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песень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рухаў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якія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ілюструюць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яго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не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назіраецца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be-BY" dirty="0" smtClean="0"/>
              <a:t>     Гульнёвы карагод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/>
                <a:ea typeface="Times New Roman"/>
              </a:rPr>
              <a:t>Гульнёвы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карагод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ствараецца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найбольш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поўнай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еднасцю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ўсіх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трох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кампанентаў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харэаграфічная</a:t>
            </a:r>
            <a:r>
              <a:rPr lang="ru-RU" sz="2800" dirty="0">
                <a:latin typeface="Times New Roman"/>
                <a:ea typeface="Times New Roman"/>
              </a:rPr>
              <a:t> структура </a:t>
            </a:r>
            <a:r>
              <a:rPr lang="ru-RU" sz="2800" dirty="0" err="1">
                <a:latin typeface="Times New Roman"/>
                <a:ea typeface="Times New Roman"/>
              </a:rPr>
              <a:t>ўскладняецца</a:t>
            </a:r>
            <a:r>
              <a:rPr lang="ru-RU" sz="2800" dirty="0">
                <a:latin typeface="Times New Roman"/>
                <a:ea typeface="Times New Roman"/>
              </a:rPr>
              <a:t>, часта </a:t>
            </a:r>
            <a:r>
              <a:rPr lang="ru-RU" sz="2800" dirty="0" err="1">
                <a:latin typeface="Times New Roman"/>
                <a:ea typeface="Times New Roman"/>
              </a:rPr>
              <a:t>назіраецца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змена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рытму</a:t>
            </a:r>
            <a:r>
              <a:rPr lang="ru-RU" sz="2800" dirty="0">
                <a:latin typeface="Times New Roman"/>
                <a:ea typeface="Times New Roman"/>
              </a:rPr>
              <a:t> з </a:t>
            </a:r>
            <a:r>
              <a:rPr lang="ru-RU" sz="2800" dirty="0" err="1">
                <a:latin typeface="Times New Roman"/>
                <a:ea typeface="Times New Roman"/>
              </a:rPr>
              <a:t>павольнага</a:t>
            </a:r>
            <a:r>
              <a:rPr lang="ru-RU" sz="2800" dirty="0">
                <a:latin typeface="Times New Roman"/>
                <a:ea typeface="Times New Roman"/>
              </a:rPr>
              <a:t> на </a:t>
            </a:r>
            <a:r>
              <a:rPr lang="ru-RU" sz="2800" dirty="0" err="1">
                <a:latin typeface="Times New Roman"/>
                <a:ea typeface="Times New Roman"/>
              </a:rPr>
              <a:t>хуткі</a:t>
            </a:r>
            <a:r>
              <a:rPr lang="ru-RU" sz="2800" dirty="0">
                <a:latin typeface="Times New Roman"/>
                <a:ea typeface="Times New Roman"/>
              </a:rPr>
              <a:t>. У танцы </a:t>
            </a:r>
            <a:r>
              <a:rPr lang="ru-RU" sz="2800" dirty="0" err="1">
                <a:latin typeface="Times New Roman"/>
                <a:ea typeface="Times New Roman"/>
              </a:rPr>
              <a:t>дадаюцца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выступленні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салістаў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якія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ўзбагачаюць</a:t>
            </a:r>
            <a:r>
              <a:rPr lang="ru-RU" sz="2800" dirty="0">
                <a:latin typeface="Times New Roman"/>
                <a:ea typeface="Times New Roman"/>
              </a:rPr>
              <a:t> выступ </a:t>
            </a:r>
            <a:r>
              <a:rPr lang="ru-RU" sz="2800" dirty="0" err="1">
                <a:latin typeface="Times New Roman"/>
                <a:ea typeface="Times New Roman"/>
              </a:rPr>
              <a:t>скачкамі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Кружэнне</a:t>
            </a:r>
            <a:r>
              <a:rPr lang="ru-RU" sz="2800" dirty="0">
                <a:latin typeface="Times New Roman"/>
                <a:ea typeface="Times New Roman"/>
              </a:rPr>
              <a:t>, притопами і присядками, </a:t>
            </a:r>
            <a:r>
              <a:rPr lang="ru-RU" sz="2800" dirty="0" err="1">
                <a:latin typeface="Times New Roman"/>
                <a:ea typeface="Times New Roman"/>
              </a:rPr>
              <a:t>важнае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значэнне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надаецца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міміцы</a:t>
            </a:r>
            <a:r>
              <a:rPr lang="ru-RU" sz="2800" dirty="0">
                <a:latin typeface="Times New Roman"/>
                <a:ea typeface="Times New Roman"/>
              </a:rPr>
              <a:t> і </a:t>
            </a:r>
            <a:r>
              <a:rPr lang="ru-RU" sz="2800" dirty="0" err="1">
                <a:latin typeface="Times New Roman"/>
                <a:ea typeface="Times New Roman"/>
              </a:rPr>
              <a:t>актыўнай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працы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ABB3C5-EECE-41F0-BCF1-867F454FE837}"/>
</file>

<file path=customXml/itemProps2.xml><?xml version="1.0" encoding="utf-8"?>
<ds:datastoreItem xmlns:ds="http://schemas.openxmlformats.org/officeDocument/2006/customXml" ds:itemID="{DE6D279B-0151-40F4-B49A-1387FD7D2F9F}"/>
</file>

<file path=customXml/itemProps3.xml><?xml version="1.0" encoding="utf-8"?>
<ds:datastoreItem xmlns:ds="http://schemas.openxmlformats.org/officeDocument/2006/customXml" ds:itemID="{C7070DE7-5FE6-4B07-A876-7B4635243644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1516</Words>
  <Application>Microsoft Office PowerPoint</Application>
  <PresentationFormat>Экран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Беларускія народныя танцы і гульні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Карагод</vt:lpstr>
      <vt:lpstr>Презентация PowerPoint</vt:lpstr>
      <vt:lpstr>    Песенныя Карагоды</vt:lpstr>
      <vt:lpstr>     Гульнёвы карагод</vt:lpstr>
      <vt:lpstr>    Танцавальны карагод</vt:lpstr>
      <vt:lpstr>               кадрылі</vt:lpstr>
      <vt:lpstr>             полька</vt:lpstr>
      <vt:lpstr>Гарадскія бытавыя танцы</vt:lpstr>
      <vt:lpstr>Презентация PowerPoint</vt:lpstr>
      <vt:lpstr>             лявоніха</vt:lpstr>
      <vt:lpstr>              Крыжачок</vt:lpstr>
      <vt:lpstr>              мяцеліца</vt:lpstr>
      <vt:lpstr>                   кола</vt:lpstr>
      <vt:lpstr>               галубец</vt:lpstr>
      <vt:lpstr>               бульба</vt:lpstr>
      <vt:lpstr>               трасуха</vt:lpstr>
      <vt:lpstr>Презентация PowerPoint</vt:lpstr>
      <vt:lpstr>Презентация PowerPoint</vt:lpstr>
      <vt:lpstr>Презентация PowerPoint</vt:lpstr>
      <vt:lpstr>Народныя беларускія гульні</vt:lpstr>
      <vt:lpstr>                   «гусі»</vt:lpstr>
      <vt:lpstr>               «каршун»</vt:lpstr>
      <vt:lpstr>«Золата» (Скута, кругавы).</vt:lpstr>
      <vt:lpstr>«Арэхі» (Цот ці лішка?)</vt:lpstr>
      <vt:lpstr>   «У мядзведзя на бару» </vt:lpstr>
      <vt:lpstr>               «Баяры»</vt:lpstr>
      <vt:lpstr>        «Кошка і мышка»</vt:lpstr>
      <vt:lpstr>         «Замарожаныя»</vt:lpstr>
      <vt:lpstr>            «гарлачык»</vt:lpstr>
      <vt:lpstr>             «Агароднік»</vt:lpstr>
      <vt:lpstr>         ДЗЯКУЙ за Ўвагу!!!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Беларускія народныя танцы і гульні</dc:title>
  <dc:creator>Пользователь</dc:creator>
  <cp:lastModifiedBy>Svetlana Matkunova</cp:lastModifiedBy>
  <cp:revision>15</cp:revision>
  <dcterms:created xsi:type="dcterms:W3CDTF">2015-04-19T08:40:49Z</dcterms:created>
  <dcterms:modified xsi:type="dcterms:W3CDTF">2016-02-08T13:02:34Z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